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5" r:id="rId3"/>
    <p:sldId id="312" r:id="rId4"/>
    <p:sldId id="322" r:id="rId5"/>
    <p:sldId id="258" r:id="rId6"/>
    <p:sldId id="313" r:id="rId7"/>
    <p:sldId id="315" r:id="rId8"/>
    <p:sldId id="323" r:id="rId9"/>
    <p:sldId id="335" r:id="rId10"/>
    <p:sldId id="314" r:id="rId11"/>
    <p:sldId id="268" r:id="rId12"/>
    <p:sldId id="324" r:id="rId13"/>
    <p:sldId id="336" r:id="rId14"/>
    <p:sldId id="317" r:id="rId15"/>
    <p:sldId id="269" r:id="rId16"/>
    <p:sldId id="329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23"/>
    <p:restoredTop sz="94689"/>
  </p:normalViewPr>
  <p:slideViewPr>
    <p:cSldViewPr snapToGrid="0" snapToObjects="1">
      <p:cViewPr varScale="1">
        <p:scale>
          <a:sx n="103" d="100"/>
          <a:sy n="103" d="100"/>
        </p:scale>
        <p:origin x="16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424E1-080F-7D4F-ADAD-6EFC6CAC19C1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E152-0DA6-0242-8F4D-21DD45D2BC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160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0A94B-4D56-9F4D-9341-B86371335BC4}" type="datetimeFigureOut">
              <a:rPr lang="en-US" smtClean="0"/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C3524-3776-B540-ACB9-64B805E8B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9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file://localhost/Users/Parson/Desktop/Work%20from%20Disk%20Backup/Landolt/Powerpoint%20elements/Powerpoint_Landolt&amp;Koch_Base_Plan%20de%20travail%201%20copie%203.jpg" TargetMode="External"/><Relationship Id="rId7" Type="http://schemas.openxmlformats.org/officeDocument/2006/relationships/image" Target="file://localhost/Users/Parson/Desktop/Work%20from%20Disk%20Backup/Landolt/Powerpoint%20elements/Powerpoint_Landolt&amp;Koch_Base_Plan%20de%20travail%201%20copie%202.png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file://localhost/Users/Parson/Desktop/Work%20from%20Disk%20Backup/Landolt/Powerpoint%20elements/Powerpoint_Landolt&amp;Koch_Base_Plan%20de%20travail%201%20copie.jpg" TargetMode="External"/><Relationship Id="rId4" Type="http://schemas.openxmlformats.org/officeDocument/2006/relationships/image" Target="../media/image3.jpg"/><Relationship Id="rId9" Type="http://schemas.openxmlformats.org/officeDocument/2006/relationships/image" Target="file://localhost/Users/Parson/Desktop/Work%20from%20Disk%20Backup/Landolt/Powerpoint%20elements/Powerpoint_Landolt&amp;Koch_Address_Plan%20de%20travail%201%20copie%204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owerpoint_Landolt&amp;Koch_Base_Plan de travail 1 copie 3.jpg" descr="/Users/Parson/Desktop/Work from Disk Backup/Landolt/Powerpoint elements/Powerpoint_Landolt&amp;Koch_Base_Plan de travail 1 copie 3.jpg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r="3147"/>
          <a:stretch/>
        </p:blipFill>
        <p:spPr>
          <a:xfrm>
            <a:off x="0" y="0"/>
            <a:ext cx="9144000" cy="6871136"/>
          </a:xfrm>
          <a:prstGeom prst="rect">
            <a:avLst/>
          </a:prstGeom>
        </p:spPr>
      </p:pic>
      <p:pic>
        <p:nvPicPr>
          <p:cNvPr id="8" name="Powerpoint_Landolt&amp;Koch_Base_Plan de travail 1 copie.jpg" descr="/Users/Parson/Desktop/Work from Disk Backup/Landolt/Powerpoint elements/Powerpoint_Landolt&amp;Koch_Base_Plan de travail 1 copie.jpg"/>
          <p:cNvPicPr>
            <a:picLocks noChangeAspect="1"/>
          </p:cNvPicPr>
          <p:nvPr userDrawn="1"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2279" r="67251" b="87267"/>
          <a:stretch/>
        </p:blipFill>
        <p:spPr>
          <a:xfrm>
            <a:off x="186433" y="337876"/>
            <a:ext cx="2808161" cy="675751"/>
          </a:xfrm>
          <a:prstGeom prst="rect">
            <a:avLst/>
          </a:prstGeom>
        </p:spPr>
      </p:pic>
      <p:pic>
        <p:nvPicPr>
          <p:cNvPr id="9" name="Powerpoint_Landolt&amp;Koch_Base_Plan de travail 1 copie 2.png" descr="/Users/Parson/Desktop/Work from Disk Backup/Landolt/Powerpoint elements/Powerpoint_Landolt&amp;Koch_Base_Plan de travail 1 copie 2.png"/>
          <p:cNvPicPr>
            <a:picLocks noChangeAspect="1"/>
          </p:cNvPicPr>
          <p:nvPr userDrawn="1"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22646" r="11564" b="55366"/>
          <a:stretch/>
        </p:blipFill>
        <p:spPr>
          <a:xfrm>
            <a:off x="1185166" y="1654425"/>
            <a:ext cx="6714970" cy="1421408"/>
          </a:xfrm>
          <a:prstGeom prst="rect">
            <a:avLst/>
          </a:prstGeom>
        </p:spPr>
      </p:pic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2609956" y="2283574"/>
            <a:ext cx="4229837" cy="68740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Garamond"/>
                <a:cs typeface="Garamon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pic>
        <p:nvPicPr>
          <p:cNvPr id="12" name="Powerpoint_Landolt&amp;Koch_Address_Plan de travail 1 copie 4.png" descr="/Users/Parson/Desktop/Work from Disk Backup/Landolt/Powerpoint elements/Powerpoint_Landolt&amp;Koch_Address_Plan de travail 1 copie 4.png"/>
          <p:cNvPicPr>
            <a:picLocks noChangeAspect="1"/>
          </p:cNvPicPr>
          <p:nvPr userDrawn="1"/>
        </p:nvPicPr>
        <p:blipFill rotWithShape="1"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4" t="86989"/>
          <a:stretch/>
        </p:blipFill>
        <p:spPr>
          <a:xfrm>
            <a:off x="5919276" y="5813790"/>
            <a:ext cx="3224724" cy="841111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9625" y="1601969"/>
            <a:ext cx="4727993" cy="7748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65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73032"/>
            <a:ext cx="8229600" cy="3920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Garamond"/>
                <a:cs typeface="Garamond"/>
              </a:defRPr>
            </a:lvl2pPr>
            <a:lvl3pPr marL="914400" indent="0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9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59116" y="1001976"/>
            <a:ext cx="7582762" cy="7185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457200" y="2412181"/>
            <a:ext cx="8229600" cy="1347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169200" indent="0" algn="l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Garamond"/>
                <a:cs typeface="Garamond"/>
              </a:defRPr>
            </a:lvl2pPr>
            <a:lvl3pPr marL="914400" indent="0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1"/>
            <a:r>
              <a:rPr lang="fr-CH" dirty="0"/>
              <a:t>Deuxième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457200" y="3759650"/>
            <a:ext cx="8229600" cy="1347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169200" indent="0" algn="l">
              <a:buNone/>
              <a:defRPr sz="1400" b="0" i="0">
                <a:solidFill>
                  <a:schemeClr val="bg1">
                    <a:lumMod val="50000"/>
                  </a:schemeClr>
                </a:solidFill>
                <a:latin typeface="Arial"/>
                <a:cs typeface="Garamond"/>
              </a:defRPr>
            </a:lvl2pPr>
            <a:lvl3pPr marL="914400" indent="0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1"/>
            <a:r>
              <a:rPr lang="fr-CH" dirty="0"/>
              <a:t>Deuxième niveau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2" hasCustomPrompt="1"/>
          </p:nvPr>
        </p:nvSpPr>
        <p:spPr>
          <a:xfrm>
            <a:off x="457200" y="5134453"/>
            <a:ext cx="8229600" cy="13474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169200" indent="0" algn="l">
              <a:buNone/>
              <a:defRPr sz="900" b="1" i="0">
                <a:solidFill>
                  <a:schemeClr val="bg1">
                    <a:lumMod val="50000"/>
                  </a:schemeClr>
                </a:solidFill>
                <a:latin typeface="Arial"/>
                <a:cs typeface="Garamond"/>
              </a:defRPr>
            </a:lvl2pPr>
            <a:lvl3pPr marL="914400" indent="0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6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1"/>
            <a:r>
              <a:rPr lang="fr-CH" dirty="0"/>
              <a:t>Deuxième niveau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D6802D9-A9C8-CD47-8443-7D7FB36A3E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12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957349"/>
            <a:ext cx="7667212" cy="36583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5113" y="1023393"/>
            <a:ext cx="8229600" cy="7009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D6802D9-A9C8-CD47-8443-7D7FB36A3E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22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085508"/>
            <a:ext cx="4038600" cy="4040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bg2"/>
                </a:solidFill>
                <a:latin typeface="Garamond"/>
                <a:cs typeface="Garamond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085508"/>
            <a:ext cx="4038600" cy="4040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781B7D"/>
                </a:solidFill>
              </a:defRPr>
            </a:lvl1pPr>
            <a:lvl2pPr>
              <a:defRPr sz="1600">
                <a:solidFill>
                  <a:srgbClr val="9A9A9D"/>
                </a:solidFill>
                <a:latin typeface="Garamond"/>
                <a:cs typeface="Garamond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7462" y="1001976"/>
            <a:ext cx="8229600" cy="74565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D6802D9-A9C8-CD47-8443-7D7FB36A3E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03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088405"/>
            <a:ext cx="4040188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728167"/>
            <a:ext cx="4040188" cy="3458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9A9A9D"/>
                </a:solidFill>
              </a:defRPr>
            </a:lvl1pPr>
            <a:lvl2pPr>
              <a:defRPr sz="1600">
                <a:solidFill>
                  <a:srgbClr val="9A9A9D"/>
                </a:solidFill>
              </a:defRPr>
            </a:lvl2pPr>
            <a:lvl3pPr>
              <a:defRPr sz="1600">
                <a:solidFill>
                  <a:srgbClr val="9A9A9D"/>
                </a:solidFill>
              </a:defRPr>
            </a:lvl3pPr>
            <a:lvl4pPr>
              <a:defRPr sz="1600">
                <a:solidFill>
                  <a:srgbClr val="9A9A9D"/>
                </a:solidFill>
              </a:defRPr>
            </a:lvl4pPr>
            <a:lvl5pPr>
              <a:defRPr sz="1600">
                <a:solidFill>
                  <a:srgbClr val="9A9A9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2088405"/>
            <a:ext cx="4041775" cy="639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781B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728167"/>
            <a:ext cx="4041775" cy="34584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9A9A9D"/>
                </a:solidFill>
              </a:defRPr>
            </a:lvl1pPr>
            <a:lvl2pPr>
              <a:defRPr sz="1600">
                <a:solidFill>
                  <a:srgbClr val="9A9A9D"/>
                </a:solidFill>
              </a:defRPr>
            </a:lvl2pPr>
            <a:lvl3pPr>
              <a:defRPr sz="1600">
                <a:solidFill>
                  <a:srgbClr val="9A9A9D"/>
                </a:solidFill>
              </a:defRPr>
            </a:lvl3pPr>
            <a:lvl4pPr>
              <a:defRPr sz="1600">
                <a:solidFill>
                  <a:srgbClr val="9A9A9D"/>
                </a:solidFill>
              </a:defRPr>
            </a:lvl4pPr>
            <a:lvl5pPr>
              <a:defRPr sz="1600">
                <a:solidFill>
                  <a:srgbClr val="9A9A9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dirty="0"/>
              <a:t>Cliquez pour modifier les styles du texte du masque</a:t>
            </a:r>
          </a:p>
          <a:p>
            <a:pPr lvl="1"/>
            <a:r>
              <a:rPr lang="fr-CH" dirty="0"/>
              <a:t>Deuxième niveau</a:t>
            </a:r>
          </a:p>
          <a:p>
            <a:pPr lvl="2"/>
            <a:r>
              <a:rPr lang="fr-CH" dirty="0"/>
              <a:t>Troisième niveau</a:t>
            </a:r>
          </a:p>
          <a:p>
            <a:pPr lvl="3"/>
            <a:r>
              <a:rPr lang="fr-CH" dirty="0"/>
              <a:t>Quatrième niveau</a:t>
            </a:r>
          </a:p>
          <a:p>
            <a:pPr lvl="4"/>
            <a:r>
              <a:rPr lang="fr-CH" dirty="0"/>
              <a:t>Cinquième niveau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768" y="1013626"/>
            <a:ext cx="8229600" cy="7107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8" name="Espace réservé du numéro de diapositive 10"/>
          <p:cNvSpPr>
            <a:spLocks noGrp="1"/>
          </p:cNvSpPr>
          <p:nvPr>
            <p:ph type="sldNum" sz="quarter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D6802D9-A9C8-CD47-8443-7D7FB36A3E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5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812" y="1013626"/>
            <a:ext cx="8229600" cy="72235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fr-CH" dirty="0"/>
              <a:t>Cliquez et modifiez le titre</a:t>
            </a:r>
            <a:endParaRPr lang="fr-FR" dirty="0"/>
          </a:p>
        </p:txBody>
      </p:sp>
      <p:sp>
        <p:nvSpPr>
          <p:cNvPr id="4" name="Espace réservé du numéro de diapositive 10"/>
          <p:cNvSpPr>
            <a:spLocks noGrp="1"/>
          </p:cNvSpPr>
          <p:nvPr>
            <p:ph type="sldNum" sz="quarter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D6802D9-A9C8-CD47-8443-7D7FB36A3E2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11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file://localhost/Users/Parson/Desktop/Work%20from%20Disk%20Backup/Landolt/Powerpoint%20elements/Powerpoint_Landolt&amp;Koch_Base_Plan%20de%20travail%202%20copie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owerpoint_Landolt&amp;Koch_Base_Plan de travail 2 copie.jpg" descr="/Users/Parson/Desktop/Work from Disk Backup/Landolt/Powerpoint elements/Powerpoint_Landolt&amp;Koch_Base_Plan de travail 2 copie.jpg"/>
          <p:cNvPicPr>
            <a:picLocks noChangeAspect="1"/>
          </p:cNvPicPr>
          <p:nvPr userDrawn="1"/>
        </p:nvPicPr>
        <p:blipFill rotWithShape="1"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6" r="5055"/>
          <a:stretch/>
        </p:blipFill>
        <p:spPr>
          <a:xfrm>
            <a:off x="-69913" y="11651"/>
            <a:ext cx="9213913" cy="6858000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7795268" y="6154289"/>
            <a:ext cx="74573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Garamond"/>
                <a:cs typeface="Garamond"/>
              </a:rPr>
              <a:t>©</a:t>
            </a:r>
          </a:p>
          <a:p>
            <a:pPr algn="ctr">
              <a:lnSpc>
                <a:spcPct val="90000"/>
              </a:lnSpc>
            </a:pPr>
            <a:r>
              <a:rPr lang="fr-FR" sz="800" dirty="0">
                <a:solidFill>
                  <a:schemeClr val="bg1"/>
                </a:solidFill>
                <a:latin typeface="Garamond"/>
                <a:cs typeface="Garamond"/>
              </a:rPr>
              <a:t>Copyright </a:t>
            </a:r>
            <a:r>
              <a:rPr lang="fr-FR" sz="800" dirty="0" err="1">
                <a:solidFill>
                  <a:schemeClr val="bg1"/>
                </a:solidFill>
                <a:latin typeface="Garamond"/>
                <a:cs typeface="Garamond"/>
              </a:rPr>
              <a:t>Landolt</a:t>
            </a:r>
            <a:r>
              <a:rPr lang="fr-FR" sz="800" dirty="0">
                <a:solidFill>
                  <a:schemeClr val="bg1"/>
                </a:solidFill>
                <a:latin typeface="Garamond"/>
                <a:cs typeface="Garamond"/>
              </a:rPr>
              <a:t> &amp; Koch</a:t>
            </a:r>
          </a:p>
        </p:txBody>
      </p:sp>
    </p:spTree>
    <p:extLst>
      <p:ext uri="{BB962C8B-B14F-4D97-AF65-F5344CB8AC3E}">
        <p14:creationId xmlns:p14="http://schemas.microsoft.com/office/powerpoint/2010/main" val="387557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/>
          <p:cNvSpPr>
            <a:spLocks noGrp="1"/>
          </p:cNvSpPr>
          <p:nvPr/>
        </p:nvSpPr>
        <p:spPr>
          <a:xfrm>
            <a:off x="2270546" y="1773522"/>
            <a:ext cx="4727993" cy="145032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dirty="0">
                <a:latin typeface="Garamond" panose="02020404030301010803" pitchFamily="18" charset="0"/>
              </a:rPr>
              <a:t>3rd EPC Project &amp; Contract Management for Energy Sector 2019</a:t>
            </a:r>
          </a:p>
          <a:p>
            <a:pPr algn="ctr"/>
            <a:r>
              <a:rPr lang="fr-FR" dirty="0">
                <a:latin typeface="Garamond" panose="02020404030301010803" pitchFamily="18" charset="0"/>
              </a:rPr>
              <a:t>22-24 May 2019, Amsterdam</a:t>
            </a:r>
            <a:endParaRPr lang="fr-FR" dirty="0"/>
          </a:p>
        </p:txBody>
      </p:sp>
      <p:sp>
        <p:nvSpPr>
          <p:cNvPr id="6" name="Titre 2"/>
          <p:cNvSpPr>
            <a:spLocks noGrp="1"/>
          </p:cNvSpPr>
          <p:nvPr/>
        </p:nvSpPr>
        <p:spPr>
          <a:xfrm>
            <a:off x="2270546" y="3543707"/>
            <a:ext cx="4727993" cy="1450324"/>
          </a:xfrm>
          <a:prstGeom prst="rect">
            <a:avLst/>
          </a:prstGeom>
          <a:noFill/>
        </p:spPr>
        <p:txBody>
          <a:bodyPr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900" dirty="0">
                <a:latin typeface="Garamond" panose="02020404030301010803" pitchFamily="18" charset="0"/>
              </a:rPr>
              <a:t>« </a:t>
            </a:r>
            <a:r>
              <a:rPr lang="en-US" sz="3900" dirty="0">
                <a:latin typeface="Garamond" panose="02020404030301010803" pitchFamily="18" charset="0"/>
              </a:rPr>
              <a:t>Use of Experts: Strategic &amp; Procedural Aspects »</a:t>
            </a:r>
          </a:p>
          <a:p>
            <a:pPr algn="ctr"/>
            <a:endParaRPr lang="en-US" sz="3900" dirty="0">
              <a:latin typeface="Garamond" panose="02020404030301010803" pitchFamily="18" charset="0"/>
            </a:endParaRPr>
          </a:p>
          <a:p>
            <a:pPr algn="ctr"/>
            <a:r>
              <a:rPr lang="en-US" dirty="0">
                <a:latin typeface="Garamond" panose="02020404030301010803" pitchFamily="18" charset="0"/>
              </a:rPr>
              <a:t>Phillip Landolt, Senior Lecturer, Faculty of Law, University of Geneva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021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59116" y="1066428"/>
            <a:ext cx="7582762" cy="718584"/>
          </a:xfrm>
        </p:spPr>
        <p:txBody>
          <a:bodyPr>
            <a:normAutofit/>
          </a:bodyPr>
          <a:lstStyle/>
          <a:p>
            <a:r>
              <a:rPr lang="fr-FR" dirty="0"/>
              <a:t>Instructions to experts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7DB5C-AC08-B241-9513-E3538C8964FE}"/>
              </a:ext>
            </a:extLst>
          </p:cNvPr>
          <p:cNvSpPr txBox="1"/>
          <p:nvPr/>
        </p:nvSpPr>
        <p:spPr>
          <a:xfrm>
            <a:off x="259117" y="2075935"/>
            <a:ext cx="75827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Assume instructions will be discoverable to the other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Scrupulously avoid any influence over the expert’s involvement such as suggesting conclusions they should 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Do not define issues in the instructions as the issues may evolve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Contractual requirement that expert will attend hearing for examination and generally be available for additional reports and consultation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When expressing factual assumption state they are just assumption and variations on the facts will also need to be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If not one but a team of experts from a particular entity will be retained, such as an EPC contractor, identify the expertise and role of each expert</a:t>
            </a:r>
          </a:p>
        </p:txBody>
      </p:sp>
    </p:spTree>
    <p:extLst>
      <p:ext uri="{BB962C8B-B14F-4D97-AF65-F5344CB8AC3E}">
        <p14:creationId xmlns:p14="http://schemas.microsoft.com/office/powerpoint/2010/main" val="2146872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59116" y="1128212"/>
            <a:ext cx="7582762" cy="718584"/>
          </a:xfrm>
        </p:spPr>
        <p:txBody>
          <a:bodyPr>
            <a:normAutofit/>
          </a:bodyPr>
          <a:lstStyle/>
          <a:p>
            <a:r>
              <a:rPr lang="fr-FR" dirty="0"/>
              <a:t>Instructions to experts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7BE408-97C0-1248-8A18-F943ECFBEA04}"/>
              </a:ext>
            </a:extLst>
          </p:cNvPr>
          <p:cNvSpPr txBox="1"/>
          <p:nvPr/>
        </p:nvSpPr>
        <p:spPr>
          <a:xfrm>
            <a:off x="444843" y="2347784"/>
            <a:ext cx="739703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Orally instruct the expert that his or her first duty is to the Tribunal and that he or she must provide evidence in accordance with his or her belief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Involve the experts in assessing the facts as may be useful,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for example site visits and consultation with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Ensure expert and you keep a clear record of all 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of information on which expert relied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Involve the expert in reviewing submissions and even in preparing cross-examination of the other side’s experts, but be aware of appearance of bias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46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490" y="1846796"/>
            <a:ext cx="63916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/>
              <a:t>General requirements as set out in the IBA Evidence Rules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/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Identification of expert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Description of instructions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Statement of independence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Statement of facts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Opinion with reasons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Affirmation of “genuine belief”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Signature and place and date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/>
              <a:t>Unless legal expert no comment on law, but may comment on industry practice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/>
              <a:t>Neutral tone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/>
              <a:t>Comment on areas of doubt as relevant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/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59116" y="1128212"/>
            <a:ext cx="7582762" cy="718584"/>
          </a:xfrm>
        </p:spPr>
        <p:txBody>
          <a:bodyPr>
            <a:normAutofit/>
          </a:bodyPr>
          <a:lstStyle/>
          <a:p>
            <a:r>
              <a:rPr lang="en-US" dirty="0"/>
              <a:t>The expert’s report  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66344" y="1769082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spcBef>
                <a:spcPct val="20000"/>
              </a:spcBef>
              <a:buChar char="•"/>
              <a:defRPr sz="2400">
                <a:solidFill>
                  <a:srgbClr val="60686A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1pPr>
            <a:lvl2pPr marL="800100" indent="-342900" algn="r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1200">
                <a:solidFill>
                  <a:srgbClr val="60686A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spcBef>
                <a:spcPct val="20000"/>
              </a:spcBef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38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F910-EC99-EC4D-964F-37323D37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Preparing the expert for examination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189C7-B5D7-A940-BE6A-B7D69EC52DA9}"/>
              </a:ext>
            </a:extLst>
          </p:cNvPr>
          <p:cNvSpPr txBox="1"/>
          <p:nvPr/>
        </p:nvSpPr>
        <p:spPr>
          <a:xfrm>
            <a:off x="235812" y="2211859"/>
            <a:ext cx="852907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395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Familiarise the expert with the process and structure of examination</a:t>
            </a:r>
          </a:p>
          <a:p>
            <a:pPr marL="406400" indent="-395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Familiarise the expert with the members of the Tribunal and opposing counsel</a:t>
            </a:r>
          </a:p>
          <a:p>
            <a:pPr marL="406400" indent="-395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If possible, have the expert stay at the hotel were the hearing will take place</a:t>
            </a:r>
          </a:p>
          <a:p>
            <a:pPr marL="406400" indent="-395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Let the expert know that if inconsistencies in small matters are detected they should not consider their entire credibility to be compromised but should accept there are small inconsistencies</a:t>
            </a:r>
          </a:p>
          <a:p>
            <a:pPr marL="406400" indent="-395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Let the expert know that if questions relate to matters the expert has not considered it is legitimate to say so and decline to answer</a:t>
            </a:r>
          </a:p>
          <a:p>
            <a:pPr marL="406400" indent="-395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Advise expert to remain calm and objective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66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59116" y="1128212"/>
            <a:ext cx="7582762" cy="718584"/>
          </a:xfrm>
        </p:spPr>
        <p:txBody>
          <a:bodyPr>
            <a:normAutofit/>
          </a:bodyPr>
          <a:lstStyle/>
          <a:p>
            <a:r>
              <a:rPr lang="en-US" dirty="0"/>
              <a:t>Examination at the hearing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353B16-FC99-6D4B-A0E9-782D2CECD950}"/>
              </a:ext>
            </a:extLst>
          </p:cNvPr>
          <p:cNvSpPr txBox="1"/>
          <p:nvPr/>
        </p:nvSpPr>
        <p:spPr>
          <a:xfrm>
            <a:off x="1589078" y="2506399"/>
            <a:ext cx="701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Avoid interfering in cross-examination</a:t>
            </a:r>
          </a:p>
          <a:p>
            <a:pPr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Clarify as necessary in re-direct examination </a:t>
            </a:r>
          </a:p>
          <a:p>
            <a:pPr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Use expert conferencing where there is real confusion </a:t>
            </a:r>
          </a:p>
          <a:p>
            <a:endParaRPr lang="en-GB" dirty="0"/>
          </a:p>
          <a:p>
            <a:pPr marL="342900" indent="-342900">
              <a:buAutoNum type="alphaLcParenBoth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527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59116" y="1128212"/>
            <a:ext cx="7582762" cy="718584"/>
          </a:xfrm>
        </p:spPr>
        <p:txBody>
          <a:bodyPr>
            <a:normAutofit/>
          </a:bodyPr>
          <a:lstStyle/>
          <a:p>
            <a:r>
              <a:rPr lang="fr-FR" dirty="0"/>
              <a:t>Conclusions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B4FAA-8A9C-FA49-988F-A1B7982633E0}"/>
              </a:ext>
            </a:extLst>
          </p:cNvPr>
          <p:cNvSpPr txBox="1"/>
          <p:nvPr/>
        </p:nvSpPr>
        <p:spPr>
          <a:xfrm>
            <a:off x="494270" y="2570205"/>
            <a:ext cx="779711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6400" indent="-395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Crucial to identify the right expert – substantive knowledge but also general credibility</a:t>
            </a:r>
          </a:p>
          <a:p>
            <a:pPr marL="406400" indent="-395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Be clear that the expert must give his or opinion in accordance with his belief, and that the first duty is to the Tribunal</a:t>
            </a:r>
          </a:p>
          <a:p>
            <a:pPr marL="406400" indent="-395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Involve expert in other aspects only where clear need to rely on expert knowledge (or else appearance of bias arises)</a:t>
            </a:r>
          </a:p>
          <a:p>
            <a:pPr marL="406400" indent="-395288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Once the expert has been instructed, leave the expert to do his or her work, especially at the hearing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647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59116" y="1128212"/>
            <a:ext cx="7582762" cy="718584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71D01-2285-2442-B490-6AE82D14225C}"/>
              </a:ext>
            </a:extLst>
          </p:cNvPr>
          <p:cNvSpPr txBox="1"/>
          <p:nvPr/>
        </p:nvSpPr>
        <p:spPr>
          <a:xfrm>
            <a:off x="1285102" y="3198167"/>
            <a:ext cx="476284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Thank you for your attention!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algn="ctr"/>
            <a:r>
              <a:rPr lang="en-GB" sz="2400" dirty="0" err="1"/>
              <a:t>phillip@landoltandkoch.com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2060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66FA46-CB48-DF4F-9FCE-499B62BECDD4}"/>
              </a:ext>
            </a:extLst>
          </p:cNvPr>
          <p:cNvSpPr txBox="1"/>
          <p:nvPr/>
        </p:nvSpPr>
        <p:spPr>
          <a:xfrm>
            <a:off x="433388" y="2253196"/>
            <a:ext cx="7777162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Focus on experts in international arbitration since most EPC power plant disputes are finally decided in international arbitration</a:t>
            </a:r>
          </a:p>
          <a:p>
            <a:pPr algn="just"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Experts also in State litigation, expert determination, dispute avoidance/adjudication boards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 algn="just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Focus on party-appointed experts since this is the norm</a:t>
            </a:r>
          </a:p>
          <a:p>
            <a:pPr algn="just" eaLnBrk="1" hangingPunct="1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just"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59116" y="1128212"/>
            <a:ext cx="7582762" cy="7185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Experts in International Arbitration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9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9116" y="1128212"/>
            <a:ext cx="7582762" cy="718584"/>
          </a:xfrm>
        </p:spPr>
        <p:txBody>
          <a:bodyPr>
            <a:normAutofit/>
          </a:bodyPr>
          <a:lstStyle/>
          <a:p>
            <a:r>
              <a:rPr lang="fr-FR" dirty="0" err="1"/>
              <a:t>Factual</a:t>
            </a:r>
            <a:r>
              <a:rPr lang="fr-FR" dirty="0"/>
              <a:t> </a:t>
            </a:r>
            <a:r>
              <a:rPr lang="fr-FR" dirty="0" err="1"/>
              <a:t>matters</a:t>
            </a:r>
            <a:r>
              <a:rPr lang="fr-FR" dirty="0"/>
              <a:t> in EPC </a:t>
            </a:r>
            <a:r>
              <a:rPr lang="fr-FR" dirty="0" err="1"/>
              <a:t>contracts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66C8B-D1EE-5D4A-B28F-FD432062B875}"/>
              </a:ext>
            </a:extLst>
          </p:cNvPr>
          <p:cNvSpPr txBox="1"/>
          <p:nvPr/>
        </p:nvSpPr>
        <p:spPr>
          <a:xfrm>
            <a:off x="259116" y="3224191"/>
            <a:ext cx="7901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/>
              <a:t>Technical matters 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Whether there is a defect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Cause of a malfunctioning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Causation in relation to delay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Causation in relation to damages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1ADCF-BCF4-754C-A855-13247F2A697F}"/>
              </a:ext>
            </a:extLst>
          </p:cNvPr>
          <p:cNvSpPr txBox="1"/>
          <p:nvPr/>
        </p:nvSpPr>
        <p:spPr>
          <a:xfrm>
            <a:off x="259116" y="1846796"/>
            <a:ext cx="7545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000" dirty="0"/>
              <a:t>A high proportion of disputes in EPC contracts relate to factual matters on which expert evidence may be helpful to the Tribunal in deciding a case, and therefore helpful to a party in making the case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F66C8B-D1EE-5D4A-B28F-FD432062B875}"/>
              </a:ext>
            </a:extLst>
          </p:cNvPr>
          <p:cNvSpPr txBox="1"/>
          <p:nvPr/>
        </p:nvSpPr>
        <p:spPr>
          <a:xfrm>
            <a:off x="259116" y="5217139"/>
            <a:ext cx="79013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/>
              <a:t>Damage calculations 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Cost of repairs or replacements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000" dirty="0"/>
              <a:t>Loss of profit</a:t>
            </a:r>
          </a:p>
        </p:txBody>
      </p:sp>
    </p:spTree>
    <p:extLst>
      <p:ext uri="{BB962C8B-B14F-4D97-AF65-F5344CB8AC3E}">
        <p14:creationId xmlns:p14="http://schemas.microsoft.com/office/powerpoint/2010/main" val="63539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9116" y="1128212"/>
            <a:ext cx="7582762" cy="718584"/>
          </a:xfrm>
        </p:spPr>
        <p:txBody>
          <a:bodyPr>
            <a:normAutofit/>
          </a:bodyPr>
          <a:lstStyle/>
          <a:p>
            <a:r>
              <a:rPr lang="fr-FR" dirty="0" err="1"/>
              <a:t>Appointing</a:t>
            </a:r>
            <a:r>
              <a:rPr lang="fr-FR" dirty="0"/>
              <a:t> experts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0616" y="1984375"/>
            <a:ext cx="8456984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spcBef>
                <a:spcPct val="20000"/>
              </a:spcBef>
              <a:buChar char="•"/>
              <a:defRPr sz="2400">
                <a:solidFill>
                  <a:srgbClr val="60686A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1200">
                <a:solidFill>
                  <a:srgbClr val="60686A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spcBef>
                <a:spcPct val="20000"/>
              </a:spcBef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l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Generally in arbitration, it is the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parties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who retain the experts</a:t>
            </a:r>
          </a:p>
          <a:p>
            <a:pPr algn="l">
              <a:spcBef>
                <a:spcPct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It can also occur that the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Tribunal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alone appoints them, or in addition to party experts</a:t>
            </a:r>
          </a:p>
          <a:p>
            <a:pPr marL="1085850" lvl="1" indent="-342900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Where the Tribunal appoints the experts it will usually involve the parties in their selection, and it may resort a neutral agency to find them, such as the ICC International Centre for ADR</a:t>
            </a:r>
          </a:p>
          <a:p>
            <a:pPr algn="l">
              <a:spcBef>
                <a:spcPct val="0"/>
              </a:spcBef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5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9116" y="1128212"/>
            <a:ext cx="7582762" cy="718584"/>
          </a:xfrm>
        </p:spPr>
        <p:txBody>
          <a:bodyPr>
            <a:normAutofit/>
          </a:bodyPr>
          <a:lstStyle/>
          <a:p>
            <a:r>
              <a:rPr lang="en-US" dirty="0"/>
              <a:t>Role of experts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58788" y="2100796"/>
            <a:ext cx="76327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>
              <a:spcBef>
                <a:spcPct val="20000"/>
              </a:spcBef>
              <a:buChar char="•"/>
              <a:defRPr sz="2400">
                <a:solidFill>
                  <a:srgbClr val="60686A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1pPr>
            <a:lvl2pPr marL="742950" indent="-285750" algn="r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2pPr>
            <a:lvl3pPr marL="1143000" indent="-228600" algn="r">
              <a:spcBef>
                <a:spcPct val="20000"/>
              </a:spcBef>
              <a:buChar char="•"/>
              <a:defRPr sz="1200">
                <a:solidFill>
                  <a:srgbClr val="60686A"/>
                </a:solidFill>
                <a:latin typeface="Garamond" panose="02020404030301010803" pitchFamily="18" charset="0"/>
                <a:ea typeface="ＭＳ Ｐゴシック" panose="020B0600070205080204" pitchFamily="34" charset="-128"/>
                <a:cs typeface="Garamond" panose="02020404030301010803" pitchFamily="18" charset="0"/>
              </a:defRPr>
            </a:lvl3pPr>
            <a:lvl4pPr marL="1600200" indent="-228600" algn="r">
              <a:spcBef>
                <a:spcPct val="20000"/>
              </a:spcBef>
              <a:buChar char="–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r">
              <a:spcBef>
                <a:spcPct val="20000"/>
              </a:spcBef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60686A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Their principal duty is to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assist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the Tribunal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, even if appointed by a party </a:t>
            </a:r>
          </a:p>
          <a:p>
            <a:pPr marL="342900" indent="-342900" algn="just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It is therefore crucial that they be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</a:rPr>
              <a:t>independent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– unlike factual experts they only give their opinion so cannot perjure themselves, and they are paid </a:t>
            </a:r>
          </a:p>
          <a:p>
            <a:pPr marL="1085850" lvl="1" indent="-342900" algn="just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Same requirements of independence as with arbitrator themselves</a:t>
            </a:r>
          </a:p>
        </p:txBody>
      </p:sp>
    </p:spTree>
    <p:extLst>
      <p:ext uri="{BB962C8B-B14F-4D97-AF65-F5344CB8AC3E}">
        <p14:creationId xmlns:p14="http://schemas.microsoft.com/office/powerpoint/2010/main" val="428301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2313" y="3087249"/>
            <a:ext cx="63403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59116" y="1128212"/>
            <a:ext cx="7582762" cy="718584"/>
          </a:xfrm>
        </p:spPr>
        <p:txBody>
          <a:bodyPr>
            <a:normAutofit/>
          </a:bodyPr>
          <a:lstStyle/>
          <a:p>
            <a:r>
              <a:rPr lang="fr-FR" dirty="0" err="1"/>
              <a:t>Choice</a:t>
            </a:r>
            <a:r>
              <a:rPr lang="fr-FR" dirty="0"/>
              <a:t> of expert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1252C9-530B-384B-A5A3-772C31C233C2}"/>
              </a:ext>
            </a:extLst>
          </p:cNvPr>
          <p:cNvSpPr txBox="1"/>
          <p:nvPr/>
        </p:nvSpPr>
        <p:spPr>
          <a:xfrm>
            <a:off x="259116" y="1846796"/>
            <a:ext cx="82006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Imbalance of knowledge between owner and EPC contractor in relation to technical matters: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Often owner struggles to comprehend the technical problem and therefore experiences difficulty in identifying the appropriate expert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 EPC contractors, often the concern is to avoid divulging information to the market and in particular to a competitor as expert about what may have gone wrong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29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59116" y="1128212"/>
            <a:ext cx="7582762" cy="718584"/>
          </a:xfrm>
        </p:spPr>
        <p:txBody>
          <a:bodyPr>
            <a:normAutofit/>
          </a:bodyPr>
          <a:lstStyle/>
          <a:p>
            <a:r>
              <a:rPr lang="en-US" dirty="0"/>
              <a:t>How do owners identify experts?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3537D-56FF-1349-9219-341D45A00A36}"/>
              </a:ext>
            </a:extLst>
          </p:cNvPr>
          <p:cNvSpPr txBox="1"/>
          <p:nvPr/>
        </p:nvSpPr>
        <p:spPr>
          <a:xfrm>
            <a:off x="259116" y="1760299"/>
            <a:ext cx="79561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1. Obtain information from the EPC contractor</a:t>
            </a:r>
          </a:p>
          <a:p>
            <a:endParaRPr lang="en-GB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1022350" indent="-344488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Substantive contractual rights to information</a:t>
            </a:r>
          </a:p>
          <a:p>
            <a:pPr marL="1022350" indent="-344488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Procedural rights to information – burden of proof, orders for production, duty to cooperate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GB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2. Expert agencies</a:t>
            </a:r>
          </a:p>
          <a:p>
            <a:endParaRPr lang="en-GB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GB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3, Contact EPC competitors </a:t>
            </a:r>
          </a:p>
          <a:p>
            <a:endParaRPr lang="en-GB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GB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4. Law firm’s network</a:t>
            </a:r>
          </a:p>
          <a:p>
            <a:endParaRPr lang="en-GB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GB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5. Internet</a:t>
            </a:r>
          </a:p>
        </p:txBody>
      </p:sp>
    </p:spTree>
    <p:extLst>
      <p:ext uri="{BB962C8B-B14F-4D97-AF65-F5344CB8AC3E}">
        <p14:creationId xmlns:p14="http://schemas.microsoft.com/office/powerpoint/2010/main" val="207299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9116" y="1128212"/>
            <a:ext cx="7582762" cy="718584"/>
          </a:xfrm>
        </p:spPr>
        <p:txBody>
          <a:bodyPr>
            <a:normAutofit/>
          </a:bodyPr>
          <a:lstStyle/>
          <a:p>
            <a:r>
              <a:rPr lang="fr-CH" dirty="0" err="1"/>
              <a:t>Discussing</a:t>
            </a:r>
            <a:r>
              <a:rPr lang="fr-CH" dirty="0"/>
              <a:t> the issues </a:t>
            </a:r>
            <a:r>
              <a:rPr lang="fr-CH" dirty="0" err="1"/>
              <a:t>with</a:t>
            </a:r>
            <a:r>
              <a:rPr lang="fr-CH" dirty="0"/>
              <a:t> the expert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1E752-4FF9-8E46-9DE6-5DADF85D8EE3}"/>
              </a:ext>
            </a:extLst>
          </p:cNvPr>
          <p:cNvSpPr txBox="1"/>
          <p:nvPr/>
        </p:nvSpPr>
        <p:spPr>
          <a:xfrm>
            <a:off x="259116" y="1660524"/>
            <a:ext cx="773570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Generally no rule against the party itself having contact with an expert rather than counsel, but especially in common law world, it is counsel that instructs the experts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GB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Dangers – </a:t>
            </a:r>
            <a:r>
              <a:rPr lang="en-GB" sz="2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GB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 parties less aware than counsel about procedural requirements, ii) also parties often less detached than counsel so risk of bias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Advantages – parties knowledgeable about facts, often complex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GB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Solution:  involve both counsel and party in instructing experts including identification of experts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01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59116" y="1128212"/>
            <a:ext cx="7582762" cy="718584"/>
          </a:xfrm>
        </p:spPr>
        <p:txBody>
          <a:bodyPr>
            <a:normAutofit/>
          </a:bodyPr>
          <a:lstStyle/>
          <a:p>
            <a:r>
              <a:rPr lang="en-US" dirty="0"/>
              <a:t>The right expert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3537D-56FF-1349-9219-341D45A00A36}"/>
              </a:ext>
            </a:extLst>
          </p:cNvPr>
          <p:cNvSpPr txBox="1"/>
          <p:nvPr/>
        </p:nvSpPr>
        <p:spPr>
          <a:xfrm>
            <a:off x="259116" y="1760299"/>
            <a:ext cx="79561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Highly important for counsel and technical personnel with client to meet the expert in 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Before meeting, ensure non-disclosure agreement in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Provide crucial documents and briefing in advance of meeting and obtain expert’s full CV and list of publications, speeches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Discuss issues, ask potential expert for confirmation he or she is expert in the relevant area(s) and why, and ask to identify area(s) where not expert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Explain that physical presence of expert for examination will almost certainly be required and identify general dates and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Assess not just knowledge, manner of thinking and presenting views, general presentation, and ability in the relevant language</a:t>
            </a:r>
          </a:p>
          <a:p>
            <a:endParaRPr lang="en-GB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GB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2153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Landolt &amp; Koch theme">
      <a:dk1>
        <a:srgbClr val="333333"/>
      </a:dk1>
      <a:lt1>
        <a:sysClr val="window" lastClr="FFFFFF"/>
      </a:lt1>
      <a:dk2>
        <a:srgbClr val="781B7D"/>
      </a:dk2>
      <a:lt2>
        <a:srgbClr val="9A9A9D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2820</TotalTime>
  <Words>1058</Words>
  <Application>Microsoft Macintosh PowerPoint</Application>
  <PresentationFormat>On-screen Show (4:3)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Garamond</vt:lpstr>
      <vt:lpstr>Wingdings</vt:lpstr>
      <vt:lpstr>Thème Office</vt:lpstr>
      <vt:lpstr>PowerPoint Presentation</vt:lpstr>
      <vt:lpstr>PowerPoint Presentation</vt:lpstr>
      <vt:lpstr>Factual matters in EPC contracts</vt:lpstr>
      <vt:lpstr>Appointing experts</vt:lpstr>
      <vt:lpstr>Role of experts</vt:lpstr>
      <vt:lpstr>Choice of expert</vt:lpstr>
      <vt:lpstr>How do owners identify experts?</vt:lpstr>
      <vt:lpstr>Discussing the issues with the expert</vt:lpstr>
      <vt:lpstr>The right expert</vt:lpstr>
      <vt:lpstr>Instructions to experts</vt:lpstr>
      <vt:lpstr>Instructions to experts</vt:lpstr>
      <vt:lpstr>The expert’s report  </vt:lpstr>
      <vt:lpstr>Preparing the expert for examination</vt:lpstr>
      <vt:lpstr>Examination at the hearing</vt:lpstr>
      <vt:lpstr>Conclusions</vt:lpstr>
      <vt:lpstr> </vt:lpstr>
    </vt:vector>
  </TitlesOfParts>
  <Manager/>
  <Company>Parson Research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Michael Parson</dc:creator>
  <cp:keywords/>
  <dc:description/>
  <cp:lastModifiedBy>Children Landolt</cp:lastModifiedBy>
  <cp:revision>220</cp:revision>
  <cp:lastPrinted>2019-03-01T13:56:56Z</cp:lastPrinted>
  <dcterms:created xsi:type="dcterms:W3CDTF">2017-04-11T12:46:26Z</dcterms:created>
  <dcterms:modified xsi:type="dcterms:W3CDTF">2019-05-23T05:58:10Z</dcterms:modified>
  <cp:category/>
</cp:coreProperties>
</file>